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DDFF"/>
    <a:srgbClr val="FFC9FF"/>
    <a:srgbClr val="D9D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6319C76F-38F2-427F-BF75-8726B480B3FA}"/>
    <pc:docChg chg="modSld">
      <pc:chgData name="IVA Palčić Strčić" userId="ba6dff45-8d8f-4a43-b954-a00cf4685489" providerId="ADAL" clId="{6319C76F-38F2-427F-BF75-8726B480B3FA}" dt="2022-01-25T18:17:05.369" v="12" actId="20577"/>
      <pc:docMkLst>
        <pc:docMk/>
      </pc:docMkLst>
      <pc:sldChg chg="modSp">
        <pc:chgData name="IVA Palčić Strčić" userId="ba6dff45-8d8f-4a43-b954-a00cf4685489" providerId="ADAL" clId="{6319C76F-38F2-427F-BF75-8726B480B3FA}" dt="2022-01-25T18:17:05.369" v="12" actId="20577"/>
        <pc:sldMkLst>
          <pc:docMk/>
          <pc:sldMk cId="3573457826" sldId="259"/>
        </pc:sldMkLst>
        <pc:spChg chg="mod">
          <ac:chgData name="IVA Palčić Strčić" userId="ba6dff45-8d8f-4a43-b954-a00cf4685489" providerId="ADAL" clId="{6319C76F-38F2-427F-BF75-8726B480B3FA}" dt="2022-01-25T18:17:05.369" v="12" actId="20577"/>
          <ac:spMkLst>
            <pc:docMk/>
            <pc:sldMk cId="3573457826" sldId="259"/>
            <ac:spMk id="8" creationId="{EA390B74-9057-4320-9A84-A3FEE5926C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697623-AC43-4192-975B-92BB8521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0398A3B-D43C-4167-864A-D76D24FDE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F4EC623-4513-4E2A-9A2A-C0F14C1E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6EBC07-06A7-4748-92DF-136A0BA2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6B4C17A-E7E3-4BAE-87FB-B36F25D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262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54C0FF-E978-41B9-A563-49EF9C0D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0465C65-5D67-43A1-9E2B-BB63C5F15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215C404-A173-4E85-B42A-48C7737F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FD94F8-7D11-4392-A266-A80D1532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EB96983-BC98-41D5-BA45-00BACB31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322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82DBC24-8CFF-479D-995A-2D172F52E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3123756-85F2-4DE3-92E7-E5EB052C1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965114-6FD1-4F6F-B5C6-BC974154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4D5170C-5F82-48DB-A36F-D16B1AF7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0A9ED7-959D-4F97-992F-C504C92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574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AE4E99-54ED-40A0-8CE0-4420A09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A7737D7-FAF5-402E-99DF-E502EC68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DD72D38-4ADF-4815-B9D4-058C6B7A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F31C0A5-5328-4361-A593-6643ED3A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61AA33C-28EF-4EC8-842B-5F40B279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649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871B33-5AB2-4B20-A386-4AF0F58A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68D9E1C-405F-4C13-BFCF-A031C548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7CB58A2-6312-4DDE-8C08-B453E8E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A61350-A393-4417-A68B-E5B195C4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EC145C9-31F9-43FD-ACD8-BC706F4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97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3EDE34-276F-4D4F-9B72-62F0C998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51FBF3-369A-4511-B7E4-833374D1C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AEE515-1302-437A-A358-FDED7DDE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5A56634-D4CA-4225-A0CC-68708DF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62E1EBE-1B49-477D-9952-AB5E3461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B0BC3E4-478E-4F78-99E7-44D9914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444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2072C3-5C2B-46C8-9963-2DD507A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B4662F1-439B-41D8-97F5-DC7ACE1F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7860D5A-B230-4CF0-B166-E96106619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67E85D2-B176-4879-8CDD-CB2B48AA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9DC9D14-B741-4DD3-9C7C-06FD39577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C6DA492-C608-410A-8B69-44CFE3D4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3112013-9963-4B84-93C0-7BD12BB7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215EB9A8-034B-47CD-9E82-00F000F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83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3E5F05-2B16-45FE-8DC3-EA7D1B08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93F9714-B973-407D-A0C9-1B09E344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22F219F-1462-4F7C-BADB-A098B0E4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91CDE59-DBA4-4047-BB67-D6C790A1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164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B3F10DB-6BAA-4E83-97D1-B6CBFE32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D2CE74D-78AD-464C-86E8-076ACC17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12796DC-F435-4880-8C63-3FB2E3AD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20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6D0795-76C5-436F-B5CD-99D676F2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37522C-22A6-475B-856F-8A182C72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0F38FD9-84F6-4C75-AD2B-50FB193C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654688A-934B-49CC-9348-BEC1D22A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EF9F394-B9FC-46BD-B137-4BD62D72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3B87212-D4C5-4083-AB21-A549B872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82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1DE113-4186-4576-917B-095A80B1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8AE1CD-58B4-4BE8-AD30-B1AC2D520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35BC585-4CD6-4C1E-85CA-2045E8ED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2CC5084-BD7F-4F77-9D1E-84718549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8FFDF3C-8855-4DA9-92A2-B7C3EFDC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9DE639F-C3BE-4A29-90E3-A5F3D1E4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74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D4CE17F-5DC4-48E3-A5C3-9E4E44F1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D96084A-C043-4151-AB64-A738CFE2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DC10C3D-5AE0-4BDD-A93D-996BF902D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3ACE-6F87-40E4-ACCA-2E463DC21B25}" type="datetimeFigureOut">
              <a:rPr lang="hr-HR" smtClean="0"/>
              <a:pPr/>
              <a:t>26.1.2022.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52C2FF-AE02-4AC8-A978-60550E12B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7E37976-06DB-4739-9D6B-4341465E4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645D-DFE4-4498-B1F2-D10BAE21D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76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media" Target="../media/media1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bookwidgets.com/play/m7sFaGPQ-iQAF1E65vAAAA/2CDK72E/di8-l10-art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1B660BD-3471-4E2A-B551-2147CE5029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C10A322-30B8-4ED0-B0EB-691F27562868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10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Did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you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know</a:t>
            </a:r>
            <a:r>
              <a:rPr lang="hr-HR" sz="4800" dirty="0">
                <a:solidFill>
                  <a:srgbClr val="FF33CC"/>
                </a:solidFill>
              </a:rPr>
              <a:t>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ACB79E3-A5DC-4539-BA3A-F9B2651E9C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77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FEC6626-68DC-44FF-873F-3B58964866AC}"/>
              </a:ext>
            </a:extLst>
          </p:cNvPr>
          <p:cNvSpPr txBox="1"/>
          <p:nvPr/>
        </p:nvSpPr>
        <p:spPr>
          <a:xfrm>
            <a:off x="278167" y="1464732"/>
            <a:ext cx="5539666" cy="1200329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statue's crown bears seven spikes, symbolizing the seven oceans and seven continents of the world, and emphasizing her message of welcome, inclusiveness, and freedom. 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2C84945-7590-44D1-982E-A2B1C5BD963B}"/>
              </a:ext>
            </a:extLst>
          </p:cNvPr>
          <p:cNvSpPr txBox="1"/>
          <p:nvPr/>
        </p:nvSpPr>
        <p:spPr>
          <a:xfrm>
            <a:off x="5965055" y="1807485"/>
            <a:ext cx="2395491" cy="369332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The</a:t>
            </a:r>
            <a:r>
              <a:rPr lang="hr-HR" dirty="0"/>
              <a:t> Statue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Liberty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0B0AB6F-EE74-4203-B306-F595BB5E524D}"/>
              </a:ext>
            </a:extLst>
          </p:cNvPr>
          <p:cNvSpPr txBox="1"/>
          <p:nvPr/>
        </p:nvSpPr>
        <p:spPr>
          <a:xfrm>
            <a:off x="8536341" y="3567242"/>
            <a:ext cx="1941251" cy="369332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The</a:t>
            </a:r>
            <a:r>
              <a:rPr lang="hr-HR" dirty="0"/>
              <a:t> White </a:t>
            </a:r>
            <a:r>
              <a:rPr lang="hr-HR" dirty="0" err="1"/>
              <a:t>House</a:t>
            </a:r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B3B77521-5E74-4643-930C-385B503C7CBA}"/>
              </a:ext>
            </a:extLst>
          </p:cNvPr>
          <p:cNvSpPr/>
          <p:nvPr/>
        </p:nvSpPr>
        <p:spPr>
          <a:xfrm>
            <a:off x="571130" y="44559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16910F7-6743-4BF1-AEA6-2B3D67B2A824}"/>
              </a:ext>
            </a:extLst>
          </p:cNvPr>
          <p:cNvSpPr txBox="1"/>
          <p:nvPr/>
        </p:nvSpPr>
        <p:spPr>
          <a:xfrm>
            <a:off x="2806268" y="3183394"/>
            <a:ext cx="5539666" cy="1200329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</a:rPr>
              <a:t>There are 132 rooms, 32 bathrooms, and 6 levels to accommodate all the people who live</a:t>
            </a:r>
            <a:r>
              <a:rPr lang="hr-HR" i="0" dirty="0">
                <a:solidFill>
                  <a:srgbClr val="333333"/>
                </a:solidFill>
                <a:effectLst/>
              </a:rPr>
              <a:t> </a:t>
            </a:r>
            <a:r>
              <a:rPr lang="hr-HR" i="0" dirty="0" err="1">
                <a:solidFill>
                  <a:srgbClr val="333333"/>
                </a:solidFill>
                <a:effectLst/>
              </a:rPr>
              <a:t>and</a:t>
            </a:r>
            <a:r>
              <a:rPr lang="hr-HR" i="0" dirty="0">
                <a:solidFill>
                  <a:srgbClr val="333333"/>
                </a:solidFill>
                <a:effectLst/>
              </a:rPr>
              <a:t> </a:t>
            </a:r>
            <a:r>
              <a:rPr lang="en-US" i="0" dirty="0">
                <a:solidFill>
                  <a:srgbClr val="333333"/>
                </a:solidFill>
                <a:effectLst/>
              </a:rPr>
              <a:t>work in</a:t>
            </a:r>
            <a:r>
              <a:rPr lang="hr-HR" i="0" dirty="0">
                <a:solidFill>
                  <a:srgbClr val="333333"/>
                </a:solidFill>
                <a:effectLst/>
              </a:rPr>
              <a:t>. </a:t>
            </a:r>
            <a:r>
              <a:rPr lang="en-US" i="0" dirty="0">
                <a:solidFill>
                  <a:srgbClr val="333333"/>
                </a:solidFill>
                <a:effectLst/>
              </a:rPr>
              <a:t>There are also 412 doors, 147 windows, 28 fireplaces, 7 staircases, and 3 elevators.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37867695-3D07-43CB-A5B9-4FAE8EB1D2B8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CBE4A4E-E3C1-427E-8FB4-4C8C6B6E40BC}"/>
              </a:ext>
            </a:extLst>
          </p:cNvPr>
          <p:cNvSpPr txBox="1"/>
          <p:nvPr/>
        </p:nvSpPr>
        <p:spPr>
          <a:xfrm>
            <a:off x="8360546" y="593045"/>
            <a:ext cx="3482267" cy="646331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</a:rPr>
              <a:t>The central span of the bridge can be raised to allow ships to pass.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61EE546-794E-472D-89F4-66570A379BC1}"/>
              </a:ext>
            </a:extLst>
          </p:cNvPr>
          <p:cNvSpPr txBox="1"/>
          <p:nvPr/>
        </p:nvSpPr>
        <p:spPr>
          <a:xfrm>
            <a:off x="9756191" y="1376713"/>
            <a:ext cx="1499216" cy="369332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Tower Bridge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48125056-D7CD-4345-8718-9DF9812EB2C5}"/>
              </a:ext>
            </a:extLst>
          </p:cNvPr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1FE188D-5F47-4976-AC81-47C6A57B9672}"/>
              </a:ext>
            </a:extLst>
          </p:cNvPr>
          <p:cNvSpPr txBox="1"/>
          <p:nvPr/>
        </p:nvSpPr>
        <p:spPr>
          <a:xfrm>
            <a:off x="1076234" y="4843372"/>
            <a:ext cx="5539666" cy="1477328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6323E"/>
                </a:solidFill>
                <a:effectLst/>
                <a:latin typeface="freight-text-pro"/>
              </a:rPr>
              <a:t>Emily Warren Roebling </a:t>
            </a:r>
            <a:r>
              <a:rPr lang="hr-HR" b="0" i="0" dirty="0" err="1">
                <a:solidFill>
                  <a:srgbClr val="26323E"/>
                </a:solidFill>
                <a:effectLst/>
                <a:latin typeface="freight-text-pro"/>
              </a:rPr>
              <a:t>was</a:t>
            </a:r>
            <a:r>
              <a:rPr lang="en-US" b="0" i="0" dirty="0">
                <a:solidFill>
                  <a:srgbClr val="26323E"/>
                </a:solidFill>
                <a:effectLst/>
                <a:latin typeface="freight-text-pro"/>
              </a:rPr>
              <a:t> the first human to make the trip across the historic bridge, riding proudly in a carriage a week before its official opening in front of an audience. Sitting in Emily’s lap all the </a:t>
            </a:r>
            <a:r>
              <a:rPr lang="hr-HR" b="0" i="0" dirty="0">
                <a:solidFill>
                  <a:srgbClr val="26323E"/>
                </a:solidFill>
                <a:effectLst/>
                <a:latin typeface="freight-text-pro"/>
              </a:rPr>
              <a:t>time</a:t>
            </a:r>
            <a:r>
              <a:rPr lang="en-US" b="0" i="0" dirty="0">
                <a:solidFill>
                  <a:srgbClr val="26323E"/>
                </a:solidFill>
                <a:effectLst/>
                <a:latin typeface="freight-text-pro"/>
              </a:rPr>
              <a:t> was </a:t>
            </a:r>
            <a:r>
              <a:rPr lang="hr-HR" b="0" i="0" dirty="0">
                <a:solidFill>
                  <a:srgbClr val="26323E"/>
                </a:solidFill>
                <a:effectLst/>
                <a:latin typeface="freight-text-pro"/>
              </a:rPr>
              <a:t>a </a:t>
            </a:r>
            <a:r>
              <a:rPr lang="hr-HR" b="0" i="0" dirty="0" err="1">
                <a:solidFill>
                  <a:srgbClr val="26323E"/>
                </a:solidFill>
                <a:effectLst/>
                <a:latin typeface="freight-text-pro"/>
              </a:rPr>
              <a:t>rooster</a:t>
            </a:r>
            <a:r>
              <a:rPr lang="hr-HR" b="0" i="0" dirty="0">
                <a:solidFill>
                  <a:srgbClr val="26323E"/>
                </a:solidFill>
                <a:effectLst/>
                <a:latin typeface="freight-text-pro"/>
              </a:rPr>
              <a:t>,</a:t>
            </a:r>
            <a:r>
              <a:rPr lang="en-US" b="0" i="0" dirty="0">
                <a:solidFill>
                  <a:srgbClr val="26323E"/>
                </a:solidFill>
                <a:effectLst/>
                <a:latin typeface="freight-text-pro"/>
              </a:rPr>
              <a:t> </a:t>
            </a:r>
            <a:r>
              <a:rPr lang="hr-HR" b="0" i="0" dirty="0">
                <a:solidFill>
                  <a:srgbClr val="26323E"/>
                </a:solidFill>
                <a:effectLst/>
                <a:latin typeface="freight-text-pro"/>
              </a:rPr>
              <a:t>a </a:t>
            </a:r>
            <a:r>
              <a:rPr lang="en-US" b="0" i="0" dirty="0">
                <a:solidFill>
                  <a:srgbClr val="26323E"/>
                </a:solidFill>
                <a:effectLst/>
                <a:latin typeface="freight-text-pro"/>
              </a:rPr>
              <a:t>symbol of good luck.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CAC517F-66B1-471C-9F0D-8A2F30160F63}"/>
              </a:ext>
            </a:extLst>
          </p:cNvPr>
          <p:cNvSpPr txBox="1"/>
          <p:nvPr/>
        </p:nvSpPr>
        <p:spPr>
          <a:xfrm>
            <a:off x="7060152" y="5301928"/>
            <a:ext cx="2083848" cy="369332"/>
          </a:xfrm>
          <a:prstGeom prst="rect">
            <a:avLst/>
          </a:prstGeom>
          <a:solidFill>
            <a:srgbClr val="D9D9FF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Brooklyn</a:t>
            </a:r>
            <a:r>
              <a:rPr lang="hr-HR" dirty="0"/>
              <a:t> Bridge</a:t>
            </a:r>
          </a:p>
        </p:txBody>
      </p:sp>
    </p:spTree>
    <p:extLst>
      <p:ext uri="{BB962C8B-B14F-4D97-AF65-F5344CB8AC3E}">
        <p14:creationId xmlns:p14="http://schemas.microsoft.com/office/powerpoint/2010/main" xmlns="" val="39250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70"/>
            <a:ext cx="12192000" cy="6871854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xmlns="" id="{A27A8AC1-16CA-4FB1-8B78-C4860BDA6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7333118"/>
              </p:ext>
            </p:extLst>
          </p:nvPr>
        </p:nvGraphicFramePr>
        <p:xfrm>
          <a:off x="3443549" y="1274860"/>
          <a:ext cx="8128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7809328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544718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638483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186706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 </a:t>
                      </a:r>
                      <a:r>
                        <a:rPr lang="hr-HR" dirty="0" err="1"/>
                        <a:t>see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 </a:t>
                      </a:r>
                      <a:r>
                        <a:rPr lang="hr-HR" dirty="0" err="1"/>
                        <a:t>hear</a:t>
                      </a:r>
                      <a:endParaRPr lang="hr-H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 </a:t>
                      </a:r>
                      <a:r>
                        <a:rPr lang="hr-HR" dirty="0" err="1"/>
                        <a:t>smell</a:t>
                      </a:r>
                      <a:r>
                        <a:rPr lang="hr-HR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 </a:t>
                      </a:r>
                      <a:r>
                        <a:rPr lang="hr-HR" dirty="0" err="1"/>
                        <a:t>feel</a:t>
                      </a:r>
                      <a:endParaRPr lang="hr-H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4142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0754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4503327"/>
                  </a:ext>
                </a:extLst>
              </a:tr>
            </a:tbl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FA358ED-2DA3-4FB7-A24E-1527ECBAAE99}"/>
              </a:ext>
            </a:extLst>
          </p:cNvPr>
          <p:cNvSpPr txBox="1"/>
          <p:nvPr/>
        </p:nvSpPr>
        <p:spPr>
          <a:xfrm>
            <a:off x="3734537" y="3197589"/>
            <a:ext cx="7837012" cy="33713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dirty="0" err="1"/>
              <a:t>helicopter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steam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light</a:t>
            </a:r>
            <a:r>
              <a:rPr lang="hr-HR" dirty="0"/>
              <a:t> </a:t>
            </a:r>
            <a:r>
              <a:rPr lang="hr-HR" dirty="0" err="1"/>
              <a:t>bulb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dynamite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penicillin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telephone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radium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the</a:t>
            </a:r>
            <a:r>
              <a:rPr lang="hr-HR" dirty="0"/>
              <a:t> Nobel </a:t>
            </a:r>
            <a:r>
              <a:rPr lang="hr-HR" dirty="0" err="1"/>
              <a:t>prize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Ancient</a:t>
            </a:r>
            <a:r>
              <a:rPr lang="hr-HR" dirty="0"/>
              <a:t> </a:t>
            </a:r>
            <a:r>
              <a:rPr lang="hr-HR" dirty="0" err="1"/>
              <a:t>Greece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/>
              <a:t> </a:t>
            </a:r>
            <a:r>
              <a:rPr lang="hr-HR" dirty="0" err="1"/>
              <a:t>chemistry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explosive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inventor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scientist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engineer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/>
              <a:t>DNA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flop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alternating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winner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Congratulations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/>
              <a:t>a $9 </a:t>
            </a:r>
            <a:r>
              <a:rPr lang="hr-HR" dirty="0" err="1"/>
              <a:t>million</a:t>
            </a:r>
            <a:r>
              <a:rPr lang="hr-HR" dirty="0"/>
              <a:t> </a:t>
            </a:r>
            <a:r>
              <a:rPr lang="hr-HR" dirty="0" err="1"/>
              <a:t>fund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33859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BC0FE78-7912-4B62-ACEF-195D377F70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535" y="0"/>
            <a:ext cx="968292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E44AB15-CA27-44C5-AA56-D5EF2A5D5A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4481" y="899141"/>
            <a:ext cx="7768055" cy="32998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5C1BC4C-0156-4992-A10E-D87B059E0B78}"/>
              </a:ext>
            </a:extLst>
          </p:cNvPr>
          <p:cNvSpPr txBox="1"/>
          <p:nvPr/>
        </p:nvSpPr>
        <p:spPr>
          <a:xfrm>
            <a:off x="6363641" y="1234944"/>
            <a:ext cx="1164624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Marie Curie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A77E324-453D-4AE4-9F4E-19835EA44228}"/>
              </a:ext>
            </a:extLst>
          </p:cNvPr>
          <p:cNvSpPr txBox="1"/>
          <p:nvPr/>
        </p:nvSpPr>
        <p:spPr>
          <a:xfrm>
            <a:off x="5391436" y="1728114"/>
            <a:ext cx="1311205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Alfred Nobel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74174AB-0973-4996-BA05-17AFE15D700B}"/>
              </a:ext>
            </a:extLst>
          </p:cNvPr>
          <p:cNvSpPr txBox="1"/>
          <p:nvPr/>
        </p:nvSpPr>
        <p:spPr>
          <a:xfrm>
            <a:off x="5295262" y="2120613"/>
            <a:ext cx="1789119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/>
              <a:t>Alexander</a:t>
            </a:r>
            <a:r>
              <a:rPr lang="hr-HR" sz="1600" dirty="0"/>
              <a:t> Fleming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2469984-65B3-44F1-B718-F45BE45530E7}"/>
              </a:ext>
            </a:extLst>
          </p:cNvPr>
          <p:cNvSpPr txBox="1"/>
          <p:nvPr/>
        </p:nvSpPr>
        <p:spPr>
          <a:xfrm>
            <a:off x="5773176" y="2543189"/>
            <a:ext cx="1462125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/>
              <a:t>Alexander</a:t>
            </a:r>
            <a:r>
              <a:rPr lang="hr-HR" sz="1600" dirty="0"/>
              <a:t> Bell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D69F6FA-2D82-4F49-BA46-FC91C3F973BC}"/>
              </a:ext>
            </a:extLst>
          </p:cNvPr>
          <p:cNvSpPr txBox="1"/>
          <p:nvPr/>
        </p:nvSpPr>
        <p:spPr>
          <a:xfrm>
            <a:off x="5688014" y="2965765"/>
            <a:ext cx="1840251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Thomas Alva Edison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E6E7985-B669-4BAE-B62A-3C65BB7904D3}"/>
              </a:ext>
            </a:extLst>
          </p:cNvPr>
          <p:cNvSpPr txBox="1"/>
          <p:nvPr/>
        </p:nvSpPr>
        <p:spPr>
          <a:xfrm>
            <a:off x="6047038" y="3382697"/>
            <a:ext cx="1311205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James Watt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AD10765-7F7B-419F-B976-7C3C922CAB9A}"/>
              </a:ext>
            </a:extLst>
          </p:cNvPr>
          <p:cNvSpPr txBox="1"/>
          <p:nvPr/>
        </p:nvSpPr>
        <p:spPr>
          <a:xfrm>
            <a:off x="5773176" y="3780952"/>
            <a:ext cx="1311205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Igor </a:t>
            </a:r>
            <a:r>
              <a:rPr lang="hr-HR" sz="1600" dirty="0" err="1"/>
              <a:t>Sikorsky</a:t>
            </a:r>
            <a:endParaRPr lang="hr-HR" sz="1600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C8B304D0-EF33-4325-B22C-76CB48DBDB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14338"/>
          <a:stretch/>
        </p:blipFill>
        <p:spPr>
          <a:xfrm>
            <a:off x="5295262" y="4366077"/>
            <a:ext cx="6134737" cy="2350420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pic>
        <p:nvPicPr>
          <p:cNvPr id="18" name="25_dip_in_8__l10_inventions_and_discoveries">
            <a:hlinkClick r:id="" action="ppaction://media"/>
            <a:extLst>
              <a:ext uri="{FF2B5EF4-FFF2-40B4-BE49-F238E27FC236}">
                <a16:creationId xmlns:a16="http://schemas.microsoft.com/office/drawing/2014/main" xmlns="" id="{0A5B2D88-FE76-4C85-A0F4-2069B08EBA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817" y="4756722"/>
            <a:ext cx="1654198" cy="16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7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560F6B7-A731-413F-93BD-276C2D2C18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861" t="4775" r="5708"/>
          <a:stretch/>
        </p:blipFill>
        <p:spPr>
          <a:xfrm>
            <a:off x="5533748" y="-13854"/>
            <a:ext cx="6658252" cy="40725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C192F5A-FF02-4E0B-AD92-B394D3DCDA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051"/>
          <a:stretch/>
        </p:blipFill>
        <p:spPr>
          <a:xfrm>
            <a:off x="115410" y="4150760"/>
            <a:ext cx="9895667" cy="26001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14D8EEC-9953-455D-B5F0-086C63609B78}"/>
              </a:ext>
            </a:extLst>
          </p:cNvPr>
          <p:cNvSpPr txBox="1"/>
          <p:nvPr/>
        </p:nvSpPr>
        <p:spPr>
          <a:xfrm>
            <a:off x="4776186" y="4892613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2A1A407-9F59-4E9C-B0E8-66F93C07945B}"/>
              </a:ext>
            </a:extLst>
          </p:cNvPr>
          <p:cNvSpPr txBox="1"/>
          <p:nvPr/>
        </p:nvSpPr>
        <p:spPr>
          <a:xfrm>
            <a:off x="3722569" y="4865980"/>
            <a:ext cx="1053617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chemistry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4A40AAD-E625-4BFE-BFA7-BB08DC0BE9AF}"/>
              </a:ext>
            </a:extLst>
          </p:cNvPr>
          <p:cNvSpPr txBox="1"/>
          <p:nvPr/>
        </p:nvSpPr>
        <p:spPr>
          <a:xfrm>
            <a:off x="4697765" y="5180598"/>
            <a:ext cx="220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A98DD73-B80E-41D4-B29E-917C572561AB}"/>
              </a:ext>
            </a:extLst>
          </p:cNvPr>
          <p:cNvSpPr txBox="1"/>
          <p:nvPr/>
        </p:nvSpPr>
        <p:spPr>
          <a:xfrm>
            <a:off x="4225770" y="5715353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FDB54DF-8D5C-4A04-BA5C-D83C8EDB7E67}"/>
              </a:ext>
            </a:extLst>
          </p:cNvPr>
          <p:cNvSpPr txBox="1"/>
          <p:nvPr/>
        </p:nvSpPr>
        <p:spPr>
          <a:xfrm>
            <a:off x="856561" y="5715353"/>
            <a:ext cx="1504899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 </a:t>
            </a:r>
            <a:r>
              <a:rPr lang="hr-HR" sz="1600" dirty="0" err="1">
                <a:solidFill>
                  <a:srgbClr val="FF33CC"/>
                </a:solidFill>
              </a:rPr>
              <a:t>million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dollars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2C62CD6-2FD5-40AE-ACDE-9CD2D562A33E}"/>
              </a:ext>
            </a:extLst>
          </p:cNvPr>
          <p:cNvSpPr txBox="1"/>
          <p:nvPr/>
        </p:nvSpPr>
        <p:spPr>
          <a:xfrm>
            <a:off x="4225770" y="6038586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C48F752-AB63-4659-83D1-362697974458}"/>
              </a:ext>
            </a:extLst>
          </p:cNvPr>
          <p:cNvSpPr txBox="1"/>
          <p:nvPr/>
        </p:nvSpPr>
        <p:spPr>
          <a:xfrm>
            <a:off x="2839307" y="6053907"/>
            <a:ext cx="908616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Scotland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765E7CF-2984-4503-ACDD-33D025F3956E}"/>
              </a:ext>
            </a:extLst>
          </p:cNvPr>
          <p:cNvSpPr txBox="1"/>
          <p:nvPr/>
        </p:nvSpPr>
        <p:spPr>
          <a:xfrm>
            <a:off x="7315211" y="5112266"/>
            <a:ext cx="220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579BF34-16C1-401C-A9C1-8838BF897918}"/>
              </a:ext>
            </a:extLst>
          </p:cNvPr>
          <p:cNvSpPr txBox="1"/>
          <p:nvPr/>
        </p:nvSpPr>
        <p:spPr>
          <a:xfrm>
            <a:off x="9127722" y="5397083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38A478D-C82A-46AB-9CF6-7AE4F37BF053}"/>
              </a:ext>
            </a:extLst>
          </p:cNvPr>
          <p:cNvSpPr txBox="1"/>
          <p:nvPr/>
        </p:nvSpPr>
        <p:spPr>
          <a:xfrm>
            <a:off x="5485052" y="5417588"/>
            <a:ext cx="711562" cy="338554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1 300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BE7456C4-227B-4A32-BC71-672F8F9D5A80}"/>
              </a:ext>
            </a:extLst>
          </p:cNvPr>
          <p:cNvSpPr txBox="1"/>
          <p:nvPr/>
        </p:nvSpPr>
        <p:spPr>
          <a:xfrm>
            <a:off x="9635215" y="5696333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3EE0731-2B46-48C6-AAB5-BEE09887DD4F}"/>
              </a:ext>
            </a:extLst>
          </p:cNvPr>
          <p:cNvSpPr txBox="1"/>
          <p:nvPr/>
        </p:nvSpPr>
        <p:spPr>
          <a:xfrm>
            <a:off x="8578788" y="6295344"/>
            <a:ext cx="28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9000249F-13A5-4C55-842D-ED8B2A8A78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1460" y="199773"/>
            <a:ext cx="3404162" cy="9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4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FBED9-3A15-4D94-AA95-BE45C5223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10F4DD-376A-4A19-B44E-CF3A9A1F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1241FC3-AFA5-412C-8091-CCFBE3581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117EE9A-8A30-43A8-B25A-1F3370E147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5472" y="385763"/>
            <a:ext cx="7200900" cy="6248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hlinkClick r:id="rId5"/>
            <a:extLst>
              <a:ext uri="{FF2B5EF4-FFF2-40B4-BE49-F238E27FC236}">
                <a16:creationId xmlns:a16="http://schemas.microsoft.com/office/drawing/2014/main" xmlns="" id="{AAD94E3F-29EF-432B-B8D6-4380F6AB33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628" y="4823664"/>
            <a:ext cx="3305730" cy="12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158</Words>
  <Application>Microsoft Office PowerPoint</Application>
  <PresentationFormat>Custom</PresentationFormat>
  <Paragraphs>55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17</cp:revision>
  <dcterms:created xsi:type="dcterms:W3CDTF">2022-01-23T07:36:50Z</dcterms:created>
  <dcterms:modified xsi:type="dcterms:W3CDTF">2022-01-26T13:00:39Z</dcterms:modified>
</cp:coreProperties>
</file>